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5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4"/>
  </p:notesMasterIdLst>
  <p:handoutMasterIdLst>
    <p:handoutMasterId r:id="rId75"/>
  </p:handoutMasterIdLst>
  <p:sldIdLst>
    <p:sldId id="961" r:id="rId2"/>
    <p:sldId id="796" r:id="rId3"/>
    <p:sldId id="926" r:id="rId4"/>
    <p:sldId id="858" r:id="rId5"/>
    <p:sldId id="859" r:id="rId6"/>
    <p:sldId id="962" r:id="rId7"/>
    <p:sldId id="963" r:id="rId8"/>
    <p:sldId id="887" r:id="rId9"/>
    <p:sldId id="888" r:id="rId10"/>
    <p:sldId id="889" r:id="rId11"/>
    <p:sldId id="890" r:id="rId12"/>
    <p:sldId id="891" r:id="rId13"/>
    <p:sldId id="892" r:id="rId14"/>
    <p:sldId id="893" r:id="rId15"/>
    <p:sldId id="894" r:id="rId16"/>
    <p:sldId id="895" r:id="rId17"/>
    <p:sldId id="896" r:id="rId18"/>
    <p:sldId id="897" r:id="rId19"/>
    <p:sldId id="898" r:id="rId20"/>
    <p:sldId id="899" r:id="rId21"/>
    <p:sldId id="900" r:id="rId22"/>
    <p:sldId id="901" r:id="rId23"/>
    <p:sldId id="902" r:id="rId24"/>
    <p:sldId id="903" r:id="rId25"/>
    <p:sldId id="904" r:id="rId26"/>
    <p:sldId id="905" r:id="rId27"/>
    <p:sldId id="906" r:id="rId28"/>
    <p:sldId id="907" r:id="rId29"/>
    <p:sldId id="908" r:id="rId30"/>
    <p:sldId id="909" r:id="rId31"/>
    <p:sldId id="910" r:id="rId32"/>
    <p:sldId id="911" r:id="rId33"/>
    <p:sldId id="912" r:id="rId34"/>
    <p:sldId id="913" r:id="rId35"/>
    <p:sldId id="914" r:id="rId36"/>
    <p:sldId id="915" r:id="rId37"/>
    <p:sldId id="916" r:id="rId38"/>
    <p:sldId id="917" r:id="rId39"/>
    <p:sldId id="953" r:id="rId40"/>
    <p:sldId id="954" r:id="rId41"/>
    <p:sldId id="955" r:id="rId42"/>
    <p:sldId id="956" r:id="rId43"/>
    <p:sldId id="957" r:id="rId44"/>
    <p:sldId id="958" r:id="rId45"/>
    <p:sldId id="959" r:id="rId46"/>
    <p:sldId id="960" r:id="rId47"/>
    <p:sldId id="952" r:id="rId48"/>
    <p:sldId id="927" r:id="rId49"/>
    <p:sldId id="928" r:id="rId50"/>
    <p:sldId id="929" r:id="rId51"/>
    <p:sldId id="930" r:id="rId52"/>
    <p:sldId id="931" r:id="rId53"/>
    <p:sldId id="932" r:id="rId54"/>
    <p:sldId id="933" r:id="rId55"/>
    <p:sldId id="934" r:id="rId56"/>
    <p:sldId id="935" r:id="rId57"/>
    <p:sldId id="936" r:id="rId58"/>
    <p:sldId id="937" r:id="rId59"/>
    <p:sldId id="938" r:id="rId60"/>
    <p:sldId id="939" r:id="rId61"/>
    <p:sldId id="940" r:id="rId62"/>
    <p:sldId id="941" r:id="rId63"/>
    <p:sldId id="942" r:id="rId64"/>
    <p:sldId id="943" r:id="rId65"/>
    <p:sldId id="944" r:id="rId66"/>
    <p:sldId id="945" r:id="rId67"/>
    <p:sldId id="946" r:id="rId68"/>
    <p:sldId id="947" r:id="rId69"/>
    <p:sldId id="948" r:id="rId70"/>
    <p:sldId id="949" r:id="rId71"/>
    <p:sldId id="950" r:id="rId72"/>
    <p:sldId id="951" r:id="rId73"/>
  </p:sldIdLst>
  <p:sldSz cx="12192000" cy="6858000"/>
  <p:notesSz cx="7099300" cy="10234613"/>
  <p:custDataLst>
    <p:tags r:id="rId7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29" autoAdjust="0"/>
    <p:restoredTop sz="85852" autoAdjust="0"/>
  </p:normalViewPr>
  <p:slideViewPr>
    <p:cSldViewPr>
      <p:cViewPr>
        <p:scale>
          <a:sx n="114" d="100"/>
          <a:sy n="114" d="100"/>
        </p:scale>
        <p:origin x="14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tags" Target="tags/tag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72507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a:t>
            </a:r>
            <a:r>
              <a:rPr lang="en-US" baseline="0" dirty="0" smtClean="0"/>
              <a:t>think </a:t>
            </a:r>
            <a:r>
              <a:rPr lang="en-US" baseline="0" dirty="0" smtClean="0"/>
              <a:t>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17</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18</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19</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89118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a:t>
            </a:r>
            <a:r>
              <a:rPr lang="en-US" baseline="0" dirty="0" smtClean="0"/>
              <a:t>policy evaluation</a:t>
            </a:r>
            <a:r>
              <a:rPr lang="en-US" baseline="0" dirty="0" smtClean="0"/>
              <a:t>.  I do this simplified update where I don’t max over the actions.  I only do the averaging on the chance nodes.  It’s fast, since I don’t consider all of the actions.  I do this until it convergences.</a:t>
            </a:r>
          </a:p>
          <a:p>
            <a:r>
              <a:rPr lang="en-US" baseline="0" dirty="0" smtClean="0"/>
              <a:t>Step 2 is </a:t>
            </a:r>
            <a:r>
              <a:rPr lang="en-US" baseline="0" dirty="0" smtClean="0"/>
              <a:t>policy improvement</a:t>
            </a:r>
            <a:r>
              <a:rPr lang="en-US" baseline="0" dirty="0" smtClean="0"/>
              <a: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5</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45</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917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47</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48</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49</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50</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51</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52</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6</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53</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54</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55</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58</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60</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61</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63</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a:t>
            </a:fld>
            <a:endParaRPr lang="en-US"/>
          </a:p>
        </p:txBody>
      </p:sp>
    </p:spTree>
    <p:extLst>
      <p:ext uri="{BB962C8B-B14F-4D97-AF65-F5344CB8AC3E}">
        <p14:creationId xmlns:p14="http://schemas.microsoft.com/office/powerpoint/2010/main" val="127636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29364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9.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11.xml"/><Relationship Id="rId2" Type="http://schemas.openxmlformats.org/officeDocument/2006/relationships/tags" Target="../tags/tag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tags" Target="../tags/tag13.xml"/><Relationship Id="rId2"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9.png"/><Relationship Id="rId1" Type="http://schemas.openxmlformats.org/officeDocument/2006/relationships/tags" Target="../tags/tag15.xml"/><Relationship Id="rId2"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8.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8.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tags" Target="../tags/tag19.xml"/><Relationship Id="rId2" Type="http://schemas.openxmlformats.org/officeDocument/2006/relationships/tags" Target="../tags/tag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8.xml"/><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tags" Target="../tags/tag21.xml"/><Relationship Id="rId2" Type="http://schemas.openxmlformats.org/officeDocument/2006/relationships/tags" Target="../tags/tag2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9.xml"/><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tags" Target="../tags/tag23.xml"/><Relationship Id="rId2"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slideLayout" Target="../slideLayouts/slideLayout2.xml"/><Relationship Id="rId6" Type="http://schemas.openxmlformats.org/officeDocument/2006/relationships/notesSlide" Target="../notesSlides/notesSlide50.xml"/><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 Type="http://schemas.openxmlformats.org/officeDocument/2006/relationships/tags" Target="../tags/tag25.xml"/><Relationship Id="rId2" Type="http://schemas.openxmlformats.org/officeDocument/2006/relationships/tags" Target="../tags/tag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8.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29.xml"/><Relationship Id="rId2" Type="http://schemas.openxmlformats.org/officeDocument/2006/relationships/tags" Target="../tags/tag30.xml"/></Relationships>
</file>

<file path=ppt/slides/_rels/slide61.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24.png"/><Relationship Id="rId15" Type="http://schemas.openxmlformats.org/officeDocument/2006/relationships/image" Target="../media/image73.png"/><Relationship Id="rId1" Type="http://schemas.openxmlformats.org/officeDocument/2006/relationships/tags" Target="../tags/tag31.xml"/><Relationship Id="rId2" Type="http://schemas.openxmlformats.org/officeDocument/2006/relationships/tags" Target="../tags/tag32.xml"/><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tags" Target="../tags/tag35.xml"/><Relationship Id="rId6" Type="http://schemas.openxmlformats.org/officeDocument/2006/relationships/tags" Target="../tags/tag36.xml"/><Relationship Id="rId7" Type="http://schemas.openxmlformats.org/officeDocument/2006/relationships/slideLayout" Target="../slideLayouts/slideLayout2.xml"/><Relationship Id="rId8" Type="http://schemas.openxmlformats.org/officeDocument/2006/relationships/notesSlide" Target="../notesSlides/notesSlide55.xml"/><Relationship Id="rId9" Type="http://schemas.openxmlformats.org/officeDocument/2006/relationships/image" Target="../media/image68.png"/><Relationship Id="rId10" Type="http://schemas.openxmlformats.org/officeDocument/2006/relationships/image" Target="../media/image6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Layout" Target="../slideLayouts/slideLayout2.xml"/><Relationship Id="rId5" Type="http://schemas.openxmlformats.org/officeDocument/2006/relationships/notesSlide" Target="../notesSlides/notesSlide56.xml"/><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1" Type="http://schemas.openxmlformats.org/officeDocument/2006/relationships/tags" Target="../tags/tag37.xml"/><Relationship Id="rId2" Type="http://schemas.openxmlformats.org/officeDocument/2006/relationships/tags" Target="../tags/tag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2.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tags" Target="../tags/tag41.xml"/><Relationship Id="rId2" Type="http://schemas.openxmlformats.org/officeDocument/2006/relationships/tags" Target="../tags/tag4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86.png"/><Relationship Id="rId1" Type="http://schemas.openxmlformats.org/officeDocument/2006/relationships/tags" Target="../tags/tag43.xml"/><Relationship Id="rId2" Type="http://schemas.openxmlformats.org/officeDocument/2006/relationships/tags" Target="../tags/tag44.xml"/></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70.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87.png"/><Relationship Id="rId1" Type="http://schemas.openxmlformats.org/officeDocument/2006/relationships/vmlDrawing" Target="../drawings/vmlDrawing1.v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slideLayout" Target="../slideLayouts/slideLayout2.xml"/><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1.png"/><Relationship Id="rId1" Type="http://schemas.microsoft.com/office/2007/relationships/media" Target="../media/media1.mp4"/><Relationship Id="rId2" Type="http://schemas.openxmlformats.org/officeDocument/2006/relationships/video" Target="../media/media1.mp4"/></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makeup date for </a:t>
            </a:r>
            <a:r>
              <a:rPr lang="en-US" sz="2000" dirty="0" smtClean="0">
                <a:solidFill>
                  <a:schemeClr val="accent2"/>
                </a:solidFill>
                <a:latin typeface="Calibri" pitchFamily="34" charset="0"/>
              </a:rPr>
              <a:t>Midterm </a:t>
            </a:r>
            <a:r>
              <a:rPr lang="en-US" sz="2000" dirty="0" smtClean="0">
                <a:solidFill>
                  <a:schemeClr val="accent2"/>
                </a:solidFill>
                <a:latin typeface="Calibri" pitchFamily="34" charset="0"/>
              </a:rPr>
              <a:t>1 </a:t>
            </a:r>
            <a:r>
              <a:rPr lang="en-US" sz="2000" dirty="0">
                <a:solidFill>
                  <a:schemeClr val="accent2"/>
                </a:solidFill>
                <a:latin typeface="Calibri" pitchFamily="34" charset="0"/>
              </a:rPr>
              <a:t>is tomorrow (October 9) from </a:t>
            </a:r>
            <a:r>
              <a:rPr lang="en-US" sz="2000" dirty="0" smtClean="0">
                <a:solidFill>
                  <a:schemeClr val="accent2"/>
                </a:solidFill>
                <a:latin typeface="Calibri" pitchFamily="34" charset="0"/>
              </a:rPr>
              <a:t>10am-11:30am in Hayden </a:t>
            </a:r>
            <a:r>
              <a:rPr lang="en-US" sz="2000" dirty="0">
                <a:solidFill>
                  <a:schemeClr val="accent2"/>
                </a:solidFill>
                <a:latin typeface="Calibri" pitchFamily="34" charset="0"/>
              </a:rPr>
              <a:t>Hall room </a:t>
            </a:r>
            <a:r>
              <a:rPr lang="en-US" sz="2000" dirty="0" smtClean="0">
                <a:solidFill>
                  <a:schemeClr val="accent2"/>
                </a:solidFill>
                <a:latin typeface="Calibri" pitchFamily="34" charset="0"/>
              </a:rPr>
              <a:t>358 </a:t>
            </a:r>
            <a:endParaRPr lang="en-US" sz="2000" dirty="0" smtClean="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You are allowed to bring a cheat </a:t>
            </a:r>
            <a:r>
              <a:rPr lang="en-US" dirty="0" smtClean="0">
                <a:latin typeface="Calibri" pitchFamily="34" charset="0"/>
              </a:rPr>
              <a:t>sheet</a:t>
            </a:r>
            <a:endParaRPr lang="en-US" dirty="0">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1 page printer paper with handwritten notes (writing on both sides is OK</a:t>
            </a:r>
            <a:r>
              <a:rPr lang="en-US" dirty="0" smtClean="0">
                <a:latin typeface="Calibri" pitchFamily="34" charset="0"/>
              </a:rPr>
              <a:t>)</a:t>
            </a: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HW4 </a:t>
            </a:r>
            <a:r>
              <a:rPr lang="mr-IN" altLang="ja-JP" sz="2000" dirty="0" smtClean="0">
                <a:latin typeface="Calibri" pitchFamily="34" charset="0"/>
              </a:rPr>
              <a:t>–</a:t>
            </a:r>
            <a:r>
              <a:rPr lang="en-US" altLang="ja-JP" sz="2000" dirty="0" smtClean="0">
                <a:latin typeface="Calibri" pitchFamily="34" charset="0"/>
              </a:rPr>
              <a:t> Sudoku Solver and Games – is due </a:t>
            </a:r>
            <a:r>
              <a:rPr lang="en-US" altLang="ja-JP" sz="2000" dirty="0" smtClean="0">
                <a:latin typeface="Calibri" pitchFamily="34" charset="0"/>
              </a:rPr>
              <a:t>tonight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1 has been released, it is due on Thursday </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There are several additional extra credit assignments, which will be due on Thursdays</a:t>
            </a:r>
          </a:p>
          <a:p>
            <a:pPr marL="800100" lvl="1" indent="-342900" eaLnBrk="0" hangingPunct="0">
              <a:spcBef>
                <a:spcPct val="20000"/>
              </a:spcBef>
              <a:buFont typeface="Wingdings" pitchFamily="2" charset="2"/>
              <a:buChar char="§"/>
            </a:pPr>
            <a:r>
              <a:rPr lang="en-US" altLang="ja-JP" sz="2000" dirty="0" smtClean="0">
                <a:latin typeface="Calibri" pitchFamily="34" charset="0"/>
              </a:rPr>
              <a:t>HW5 – Markov Decision Processes is due in 2 weeks  on Tuesday Oct 22</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 out an R2D2 today before lecture or after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My office hours are today from 3-4pm in 3401 Walnut room 463C</a:t>
            </a:r>
            <a:endParaRPr lang="en-US" sz="2000" dirty="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endParaRPr lang="en-US" altLang="ja-JP" sz="2000" dirty="0" smtClean="0">
              <a:latin typeface="Calibri" pitchFamily="34" charset="0"/>
            </a:endParaRPr>
          </a:p>
        </p:txBody>
      </p:sp>
    </p:spTree>
    <p:extLst>
      <p:ext uri="{BB962C8B-B14F-4D97-AF65-F5344CB8AC3E}">
        <p14:creationId xmlns:p14="http://schemas.microsoft.com/office/powerpoint/2010/main" val="16114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smtClean="0"/>
              <a:t/>
            </a:r>
            <a:br>
              <a:rPr lang="en-US" smtClean="0"/>
            </a:br>
            <a:r>
              <a:rPr lang="en-US" smtClean="0"/>
              <a:t>MDP </a:t>
            </a:r>
            <a:r>
              <a:rPr lang="en-US" dirty="0" smtClean="0"/>
              <a:t>Wrap-up + </a:t>
            </a:r>
            <a:r>
              <a:rPr lang="en-US" smtClean="0"/>
              <a:t/>
            </a:r>
            <a:br>
              <a:rPr lang="en-US" smtClean="0"/>
            </a:br>
            <a:r>
              <a:rPr lang="en-US" smtClean="0"/>
              <a:t>Reinforcement Learning</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21762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Step 1 (Policy Evaluation): </a:t>
            </a:r>
            <a:r>
              <a:rPr lang="en-US" sz="2400" dirty="0" smtClean="0"/>
              <a:t>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Step 2 (Policy Improvement): </a:t>
            </a:r>
            <a:r>
              <a:rPr lang="en-US" sz="2400" dirty="0" smtClean="0"/>
              <a:t>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a:t>
            </a:r>
            <a:r>
              <a:rPr lang="en-US" dirty="0" smtClean="0"/>
              <a:t>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59368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5081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Review: The </a:t>
            </a:r>
            <a:r>
              <a:rPr lang="en-US" dirty="0" smtClean="0">
                <a:latin typeface="Calibri"/>
                <a:ea typeface="ＭＳ Ｐゴシック" pitchFamily="34" charset="-128"/>
                <a:cs typeface="Calibri"/>
              </a:rPr>
              <a:t>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ea typeface="ＭＳ Ｐゴシック" pitchFamily="34" charset="-128"/>
                <a:sym typeface="Symbol" pitchFamily="18" charset="2"/>
              </a:rPr>
              <a:t>Review: V</a:t>
            </a:r>
            <a:r>
              <a:rPr lang="en-US" dirty="0" smtClean="0">
                <a:ea typeface="ＭＳ Ｐゴシック" pitchFamily="34" charset="-128"/>
                <a:sym typeface="Symbol" pitchFamily="18" charset="2"/>
              </a:rPr>
              <a:t>alue </a:t>
            </a:r>
            <a:r>
              <a:rPr lang="en-US" dirty="0" smtClean="0">
                <a:ea typeface="ＭＳ Ｐゴシック" pitchFamily="34" charset="-128"/>
                <a:sym typeface="Symbol" pitchFamily="18" charset="2"/>
              </a:rPr>
              <a:t>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ea typeface="ＭＳ Ｐゴシック" pitchFamily="34" charset="-128"/>
              </a:rPr>
              <a:t>Start with V</a:t>
            </a:r>
            <a:r>
              <a:rPr lang="en-US" sz="2400" baseline="-25000" dirty="0" smtClean="0">
                <a:ea typeface="ＭＳ Ｐゴシック" pitchFamily="34" charset="-128"/>
              </a:rPr>
              <a:t>0</a:t>
            </a:r>
            <a:r>
              <a:rPr lang="en-US" sz="2400" dirty="0" smtClean="0">
                <a:ea typeface="ＭＳ Ｐゴシック" pitchFamily="34" charset="-128"/>
              </a:rPr>
              <a:t>(s) = 0: no time steps left means an expected reward sum of zero</a:t>
            </a:r>
          </a:p>
          <a:p>
            <a:pPr lvl="2">
              <a:lnSpc>
                <a:spcPct val="80000"/>
              </a:lnSpc>
            </a:pPr>
            <a:endParaRPr lang="en-US" sz="1600" dirty="0" smtClean="0">
              <a:ea typeface="ＭＳ Ｐゴシック" pitchFamily="34" charset="-128"/>
            </a:endParaRPr>
          </a:p>
          <a:p>
            <a:pPr>
              <a:lnSpc>
                <a:spcPct val="80000"/>
              </a:lnSpc>
            </a:pPr>
            <a:r>
              <a:rPr lang="en-US" sz="2400" dirty="0" smtClean="0">
                <a:ea typeface="ＭＳ Ｐゴシック" pitchFamily="34" charset="-128"/>
              </a:rPr>
              <a:t>Given vector of </a:t>
            </a:r>
            <a:r>
              <a:rPr lang="en-US" sz="2400" dirty="0" err="1" smtClean="0">
                <a:ea typeface="ＭＳ Ｐゴシック" pitchFamily="34" charset="-128"/>
              </a:rPr>
              <a:t>V</a:t>
            </a:r>
            <a:r>
              <a:rPr lang="en-US" sz="2400" baseline="-25000" dirty="0" err="1" smtClean="0">
                <a:ea typeface="ＭＳ Ｐゴシック" pitchFamily="34" charset="-128"/>
              </a:rPr>
              <a:t>k</a:t>
            </a:r>
            <a:r>
              <a:rPr lang="en-US" sz="2400" dirty="0" smtClean="0">
                <a:ea typeface="ＭＳ Ｐゴシック" pitchFamily="34" charset="-128"/>
              </a:rPr>
              <a:t>(s) values, do one ply of </a:t>
            </a:r>
            <a:r>
              <a:rPr lang="en-US" sz="2400" dirty="0" err="1" smtClean="0">
                <a:ea typeface="ＭＳ Ｐゴシック" pitchFamily="34" charset="-128"/>
              </a:rPr>
              <a:t>expectimax</a:t>
            </a:r>
            <a:r>
              <a:rPr lang="en-US" sz="2400" dirty="0" smtClean="0">
                <a:ea typeface="ＭＳ Ｐゴシック" pitchFamily="34" charset="-128"/>
              </a:rPr>
              <a:t> from each state:</a:t>
            </a: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Repeat until convergence</a:t>
            </a: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Complexity of each iteration: O(S</a:t>
            </a:r>
            <a:r>
              <a:rPr lang="en-US" sz="2400" baseline="30000" dirty="0" smtClean="0">
                <a:ea typeface="ＭＳ Ｐゴシック" pitchFamily="34" charset="-128"/>
              </a:rPr>
              <a:t>2</a:t>
            </a:r>
            <a:r>
              <a:rPr lang="en-US" sz="2400" dirty="0" smtClean="0">
                <a:ea typeface="ＭＳ Ｐゴシック" pitchFamily="34" charset="-128"/>
              </a:rPr>
              <a:t>A)</a:t>
            </a: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Theorem: will converge to unique optimal values</a:t>
            </a:r>
          </a:p>
          <a:p>
            <a:pPr lvl="1">
              <a:lnSpc>
                <a:spcPct val="80000"/>
              </a:lnSpc>
            </a:pPr>
            <a:r>
              <a:rPr lang="en-US" sz="2000" dirty="0" smtClean="0">
                <a:ea typeface="ＭＳ Ｐゴシック" pitchFamily="34" charset="-128"/>
              </a:rPr>
              <a:t>Basic idea: approximations get refined towards optimal values</a:t>
            </a:r>
          </a:p>
          <a:p>
            <a:pPr lvl="1">
              <a:lnSpc>
                <a:spcPct val="80000"/>
              </a:lnSpc>
            </a:pPr>
            <a:r>
              <a:rPr lang="en-US" sz="2000" dirty="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Review: </a:t>
            </a:r>
            <a:r>
              <a:rPr lang="en-US" dirty="0" smtClean="0">
                <a:latin typeface="Calibri"/>
                <a:cs typeface="Calibri"/>
              </a:rPr>
              <a:t>Value Iteration</a:t>
            </a:r>
            <a:endParaRPr lang="en-US" dirty="0">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smtClean="0">
                <a:latin typeface="Calibri"/>
                <a:cs typeface="Calibri"/>
              </a:rPr>
              <a:t>(Here we assume </a:t>
            </a:r>
            <a:r>
              <a:rPr lang="en-US" i="1" dirty="0" smtClean="0">
                <a:latin typeface="Calibri"/>
                <a:cs typeface="Calibri"/>
              </a:rPr>
              <a:t>no </a:t>
            </a:r>
            <a:r>
              <a:rPr lang="en-US" i="1" dirty="0" smtClean="0">
                <a:latin typeface="Calibri"/>
                <a:cs typeface="Calibri"/>
              </a:rPr>
              <a:t>discount)</a:t>
            </a:r>
            <a:endParaRPr lang="en-US" i="1" dirty="0">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208047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38"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40896</TotalTime>
  <Words>6869</Words>
  <Application>Microsoft Macintosh PowerPoint</Application>
  <PresentationFormat>Widescreen</PresentationFormat>
  <Paragraphs>994</Paragraphs>
  <Slides>72</Slides>
  <Notes>56</Notes>
  <HiddenSlides>3</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Calibri</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 MDP Wrap-up +  Reinforcement Learning  </vt:lpstr>
      <vt:lpstr>Markov Decision Processes -wrapup</vt:lpstr>
      <vt:lpstr>Review: The Bellman Equations</vt:lpstr>
      <vt:lpstr>Review: The Bellman Equations</vt:lpstr>
      <vt:lpstr>Review: Value Iteration</vt:lpstr>
      <vt:lpstr>Review: Value Iteration</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2517</cp:revision>
  <cp:lastPrinted>2019-10-08T14:44:03Z</cp:lastPrinted>
  <dcterms:created xsi:type="dcterms:W3CDTF">2004-08-27T04:16:05Z</dcterms:created>
  <dcterms:modified xsi:type="dcterms:W3CDTF">2019-10-08T15:00:09Z</dcterms:modified>
</cp:coreProperties>
</file>